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60" r:id="rId5"/>
    <p:sldId id="257" r:id="rId6"/>
    <p:sldId id="258" r:id="rId7"/>
    <p:sldId id="259" r:id="rId8"/>
  </p:sldIdLst>
  <p:sldSz cx="14630400" cy="8229600"/>
  <p:notesSz cx="8229600" cy="14630400"/>
  <p:embeddedFontLst>
    <p:embeddedFont>
      <p:font typeface="Prompt Medium" panose="00000600000000000000" pitchFamily="34" charset="0"/>
      <p:regular r:id="rId12"/>
    </p:embeddedFont>
    <p:embeddedFont>
      <p:font typeface="Prompt Medium" panose="00000600000000000000" pitchFamily="34" charset="-122"/>
      <p:regular r:id="rId13"/>
    </p:embeddedFont>
    <p:embeddedFont>
      <p:font typeface="Prompt Medium" panose="00000600000000000000" pitchFamily="34" charset="-120"/>
      <p:regular r:id="rId14"/>
    </p:embeddedFont>
    <p:embeddedFont>
      <p:font typeface="Mukta Light" panose="020B0000000000000000" pitchFamily="34" charset="0"/>
      <p:regular r:id="rId15"/>
    </p:embeddedFont>
    <p:embeddedFont>
      <p:font typeface="Mukta Light" panose="020B0000000000000000" pitchFamily="34" charset="-122"/>
      <p:regular r:id="rId16"/>
    </p:embeddedFont>
    <p:embeddedFont>
      <p:font typeface="Mukta Light" panose="020B0000000000000000" pitchFamily="34" charset="-120"/>
      <p:regular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10.fntdata"/><Relationship Id="rId20" Type="http://schemas.openxmlformats.org/officeDocument/2006/relationships/font" Target="fonts/font9.fntdata"/><Relationship Id="rId2" Type="http://schemas.openxmlformats.org/officeDocument/2006/relationships/theme" Target="theme/theme1.xml"/><Relationship Id="rId19" Type="http://schemas.openxmlformats.org/officeDocument/2006/relationships/font" Target="fonts/font8.fntdata"/><Relationship Id="rId18" Type="http://schemas.openxmlformats.org/officeDocument/2006/relationships/font" Target="fonts/font7.fntdata"/><Relationship Id="rId17" Type="http://schemas.openxmlformats.org/officeDocument/2006/relationships/font" Target="fonts/font6.fntdata"/><Relationship Id="rId16" Type="http://schemas.openxmlformats.org/officeDocument/2006/relationships/font" Target="fonts/font5.fntdata"/><Relationship Id="rId15" Type="http://schemas.openxmlformats.org/officeDocument/2006/relationships/font" Target="fonts/font4.fntdata"/><Relationship Id="rId14" Type="http://schemas.openxmlformats.org/officeDocument/2006/relationships/font" Target="fonts/font3.fntdata"/><Relationship Id="rId13" Type="http://schemas.openxmlformats.org/officeDocument/2006/relationships/font" Target="fonts/font2.fntdata"/><Relationship Id="rId12" Type="http://schemas.openxmlformats.org/officeDocument/2006/relationships/font" Target="fonts/font1.fntdata"/><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1488" y="996047"/>
            <a:ext cx="7415927" cy="2633274"/>
          </a:xfrm>
          <a:prstGeom prst="rect">
            <a:avLst/>
          </a:prstGeom>
          <a:noFill/>
        </p:spPr>
        <p:txBody>
          <a:bodyPr wrap="square" lIns="0" tIns="0" rIns="0" bIns="0" rtlCol="0" anchor="t"/>
          <a:lstStyle/>
          <a:p>
            <a:pPr marL="0" indent="0">
              <a:lnSpc>
                <a:spcPts val="7450"/>
              </a:lnSpc>
              <a:buNone/>
            </a:pPr>
            <a:r>
              <a:rPr lang="en-US" sz="595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Introduction to Breast Cancer and Medical Diagnosis</a:t>
            </a:r>
            <a:endParaRPr lang="en-US" sz="595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endParaRPr>
          </a:p>
        </p:txBody>
      </p:sp>
      <p:sp>
        <p:nvSpPr>
          <p:cNvPr id="4" name="Text 1"/>
          <p:cNvSpPr/>
          <p:nvPr/>
        </p:nvSpPr>
        <p:spPr>
          <a:xfrm>
            <a:off x="864037" y="4456152"/>
            <a:ext cx="7415927"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In this first milestone, we will dive into the world of breast cancer and the crucial role of early detection. We'll explore the types of breast cancer, the importance of timely diagnosis, and how machine learning is revolutionizing medical diagnostics.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808990" y="300355"/>
            <a:ext cx="8008620" cy="7708265"/>
          </a:xfrm>
          <a:prstGeom prst="rect">
            <a:avLst/>
          </a:prstGeom>
          <a:noFill/>
        </p:spPr>
        <p:txBody>
          <a:bodyPr wrap="square" rtlCol="0">
            <a:noAutofit/>
          </a:bodyPr>
          <a:p>
            <a:r>
              <a:rPr lang="en-IN" altLang="en-US" sz="4800" dirty="0">
                <a:solidFill>
                  <a:srgbClr val="C6BFEE"/>
                </a:solidFill>
                <a:effectLst>
                  <a:outerShdw blurRad="38100" dist="38100" dir="2700000" algn="tl">
                    <a:srgbClr val="000000">
                      <a:alpha val="43137"/>
                    </a:srgbClr>
                  </a:outerShdw>
                </a:effectLst>
                <a:latin typeface="Arial" panose="020B0604020202020204" pitchFamily="34" charset="0"/>
                <a:ea typeface="Prompt Medium" panose="00000600000000000000" pitchFamily="34" charset="-122"/>
                <a:cs typeface="Arial" panose="020B0604020202020204" pitchFamily="34" charset="0"/>
                <a:sym typeface="+mn-ea"/>
              </a:rPr>
              <a:t>PROBLEM STATEMENT</a:t>
            </a:r>
            <a:endParaRPr lang="en-IN" altLang="en-US" sz="4800" dirty="0">
              <a:solidFill>
                <a:srgbClr val="C6BFEE"/>
              </a:solidFill>
              <a:effectLst>
                <a:outerShdw blurRad="38100" dist="38100" dir="2700000" algn="tl">
                  <a:srgbClr val="000000">
                    <a:alpha val="43137"/>
                  </a:srgbClr>
                </a:outerShdw>
              </a:effectLst>
              <a:latin typeface="Arial" panose="020B0604020202020204" pitchFamily="34" charset="0"/>
              <a:ea typeface="Prompt Medium" panose="00000600000000000000" pitchFamily="34" charset="-122"/>
              <a:cs typeface="Arial" panose="020B0604020202020204" pitchFamily="34" charset="0"/>
              <a:sym typeface="+mn-ea"/>
            </a:endParaRPr>
          </a:p>
          <a:p>
            <a:endParaRPr lang="en-IN" altLang="en-US" sz="48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endParaRPr>
          </a:p>
          <a:p>
            <a:pPr algn="just"/>
            <a:r>
              <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rPr>
              <a:t>Breast cancer remains one of the most prevalent cancers worldwide, with early detection being essential for effective treatment and improved survival rates. However, manual diagnosis through traditional methods is time-consuming and may lack precision due to human error. </a:t>
            </a:r>
            <a:endPar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endParaRPr>
          </a:p>
          <a:p>
            <a:pPr algn="just"/>
            <a:endPar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endParaRPr>
          </a:p>
          <a:p>
            <a:pPr algn="just"/>
            <a:endPar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endParaRPr>
          </a:p>
          <a:p>
            <a:pPr algn="just"/>
            <a:r>
              <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rPr>
              <a:t>This project aims to leverage machine learning, specifically the AdaBoost classifier, to develop a reliable and accurate model for distinguishing between benign and malignant breast tumors. By analyzing features from a widely-used breast cancer dataset, the goal is to enhance diagnostic accuracy and support healthcare professionals in making timely, data-driven decisions for patient care.</a:t>
            </a:r>
            <a:endParaRPr lang="en-IN" altLang="en-US" sz="2400" dirty="0">
              <a:solidFill>
                <a:srgbClr val="C6BFEE"/>
              </a:solidFill>
              <a:effectLst>
                <a:outerShdw blurRad="38100" dist="38100" dir="2700000" algn="tl">
                  <a:srgbClr val="000000">
                    <a:alpha val="43137"/>
                  </a:srgbClr>
                </a:outerShdw>
              </a:effectLst>
              <a:latin typeface="Prompt Medium" panose="00000600000000000000" pitchFamily="34" charset="0"/>
              <a:ea typeface="Prompt Medium" panose="00000600000000000000" pitchFamily="34" charset="-122"/>
              <a:cs typeface="Prompt Medium" panose="00000600000000000000" pitchFamily="34" charset="-120"/>
              <a:sym typeface="+mn-ea"/>
            </a:endParaRPr>
          </a:p>
        </p:txBody>
      </p:sp>
      <p:pic>
        <p:nvPicPr>
          <p:cNvPr id="4" name="Picture 3" descr="Screenshot 2024-10-28 201400"/>
          <p:cNvPicPr>
            <a:picLocks noChangeAspect="1"/>
          </p:cNvPicPr>
          <p:nvPr/>
        </p:nvPicPr>
        <p:blipFill>
          <a:blip r:embed="rId1"/>
          <a:stretch>
            <a:fillRect/>
          </a:stretch>
        </p:blipFill>
        <p:spPr>
          <a:xfrm>
            <a:off x="9192260" y="1465580"/>
            <a:ext cx="4619625" cy="58864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69782"/>
            <a:ext cx="10003393" cy="685800"/>
          </a:xfrm>
          <a:prstGeom prst="rect">
            <a:avLst/>
          </a:prstGeom>
          <a:noFill/>
        </p:spPr>
        <p:txBody>
          <a:bodyPr wrap="none" lIns="0" tIns="0" rIns="0" bIns="0" rtlCol="0" anchor="t"/>
          <a:lstStyle/>
          <a:p>
            <a:pPr marL="0" indent="0">
              <a:lnSpc>
                <a:spcPts val="5400"/>
              </a:lnSpc>
              <a:buNone/>
            </a:pPr>
            <a:r>
              <a:rPr lang="en-US" sz="430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Breast Cancer and Medical Diagnosis</a:t>
            </a:r>
            <a:endParaRPr lang="en-US" sz="4300" dirty="0"/>
          </a:p>
        </p:txBody>
      </p:sp>
      <p:sp>
        <p:nvSpPr>
          <p:cNvPr id="3" name="Text 1"/>
          <p:cNvSpPr/>
          <p:nvPr/>
        </p:nvSpPr>
        <p:spPr>
          <a:xfrm>
            <a:off x="864037" y="3372683"/>
            <a:ext cx="3898821" cy="685800"/>
          </a:xfrm>
          <a:prstGeom prst="rect">
            <a:avLst/>
          </a:prstGeom>
          <a:noFill/>
        </p:spPr>
        <p:txBody>
          <a:bodyPr wrap="square" lIns="0" tIns="0" rIns="0" bIns="0" rtlCol="0" anchor="t"/>
          <a:lstStyle/>
          <a:p>
            <a:pPr marL="0" indent="0">
              <a:lnSpc>
                <a:spcPts val="2700"/>
              </a:lnSpc>
              <a:buNone/>
            </a:pPr>
            <a:r>
              <a:rPr lang="en-US" sz="215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Understanding Breast Cancer</a:t>
            </a:r>
            <a:endParaRPr lang="en-US" sz="2150" dirty="0"/>
          </a:p>
        </p:txBody>
      </p:sp>
      <p:sp>
        <p:nvSpPr>
          <p:cNvPr id="4" name="Text 2"/>
          <p:cNvSpPr/>
          <p:nvPr/>
        </p:nvSpPr>
        <p:spPr>
          <a:xfrm>
            <a:off x="864037" y="4305300"/>
            <a:ext cx="3898821"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Breast cancer is a malignant tumor that originates from breast cells. It can be classified as either benign (non-cancerous) or malignant (cancerous).</a:t>
            </a:r>
            <a:endParaRPr lang="en-US" sz="1900" dirty="0"/>
          </a:p>
        </p:txBody>
      </p:sp>
      <p:sp>
        <p:nvSpPr>
          <p:cNvPr id="5" name="Text 3"/>
          <p:cNvSpPr/>
          <p:nvPr/>
        </p:nvSpPr>
        <p:spPr>
          <a:xfrm>
            <a:off x="5372695" y="3372683"/>
            <a:ext cx="3685580" cy="342900"/>
          </a:xfrm>
          <a:prstGeom prst="rect">
            <a:avLst/>
          </a:prstGeom>
          <a:noFill/>
        </p:spPr>
        <p:txBody>
          <a:bodyPr wrap="none" lIns="0" tIns="0" rIns="0" bIns="0" rtlCol="0" anchor="t"/>
          <a:lstStyle/>
          <a:p>
            <a:pPr marL="0" indent="0">
              <a:lnSpc>
                <a:spcPts val="2700"/>
              </a:lnSpc>
              <a:buNone/>
            </a:pPr>
            <a:r>
              <a:rPr lang="en-US" sz="215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Early Detection Saves Lives</a:t>
            </a:r>
            <a:endParaRPr lang="en-US" sz="2150" dirty="0"/>
          </a:p>
        </p:txBody>
      </p:sp>
      <p:sp>
        <p:nvSpPr>
          <p:cNvPr id="6" name="Text 4"/>
          <p:cNvSpPr/>
          <p:nvPr/>
        </p:nvSpPr>
        <p:spPr>
          <a:xfrm>
            <a:off x="5372695" y="3962400"/>
            <a:ext cx="3898821" cy="1580198"/>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Early detection is crucial as it allows for more effective treatment and increased chances of survival. Regular checkups and screening tests are vital.</a:t>
            </a:r>
            <a:endParaRPr lang="en-US" sz="1900" dirty="0"/>
          </a:p>
        </p:txBody>
      </p:sp>
      <p:sp>
        <p:nvSpPr>
          <p:cNvPr id="7" name="Text 5"/>
          <p:cNvSpPr/>
          <p:nvPr/>
        </p:nvSpPr>
        <p:spPr>
          <a:xfrm>
            <a:off x="9881354" y="3372683"/>
            <a:ext cx="3007400" cy="342900"/>
          </a:xfrm>
          <a:prstGeom prst="rect">
            <a:avLst/>
          </a:prstGeom>
          <a:noFill/>
        </p:spPr>
        <p:txBody>
          <a:bodyPr wrap="none" lIns="0" tIns="0" rIns="0" bIns="0" rtlCol="0" anchor="t"/>
          <a:lstStyle/>
          <a:p>
            <a:pPr marL="0" indent="0">
              <a:lnSpc>
                <a:spcPts val="2700"/>
              </a:lnSpc>
              <a:buNone/>
            </a:pPr>
            <a:r>
              <a:rPr lang="en-US" sz="215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Diagnostic Techniques</a:t>
            </a:r>
            <a:endParaRPr lang="en-US" sz="2150" dirty="0"/>
          </a:p>
        </p:txBody>
      </p:sp>
      <p:sp>
        <p:nvSpPr>
          <p:cNvPr id="8" name="Text 6"/>
          <p:cNvSpPr/>
          <p:nvPr/>
        </p:nvSpPr>
        <p:spPr>
          <a:xfrm>
            <a:off x="9881354" y="3962400"/>
            <a:ext cx="3898821" cy="1975247"/>
          </a:xfrm>
          <a:prstGeom prst="rect">
            <a:avLst/>
          </a:prstGeom>
          <a:noFill/>
        </p:spPr>
        <p:txBody>
          <a:bodyPr wrap="square" lIns="0" tIns="0" rIns="0" bIns="0" rtlCol="0" anchor="t"/>
          <a:lstStyle/>
          <a:p>
            <a:pPr marL="0" indent="0">
              <a:lnSpc>
                <a:spcPts val="3100"/>
              </a:lnSpc>
              <a:buNone/>
            </a:pPr>
            <a:r>
              <a:rPr lang="en-US" sz="19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Medical professionals utilize various techniques, such as mammograms, biopsies, and imaging scans, to accurately diagnose and stage breast cancer.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5450" y="585788"/>
            <a:ext cx="7653099" cy="1774508"/>
          </a:xfrm>
          <a:prstGeom prst="rect">
            <a:avLst/>
          </a:prstGeom>
          <a:noFill/>
        </p:spPr>
        <p:txBody>
          <a:bodyPr wrap="square" lIns="0" tIns="0" rIns="0" bIns="0" rtlCol="0" anchor="t"/>
          <a:lstStyle/>
          <a:p>
            <a:pPr marL="0" indent="0">
              <a:lnSpc>
                <a:spcPts val="4650"/>
              </a:lnSpc>
              <a:buNone/>
            </a:pPr>
            <a:r>
              <a:rPr lang="en-US" sz="370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Understanding Breast Cancer and the Importance of Early Detection</a:t>
            </a:r>
            <a:endParaRPr lang="en-US" sz="3700" dirty="0"/>
          </a:p>
        </p:txBody>
      </p:sp>
      <p:sp>
        <p:nvSpPr>
          <p:cNvPr id="4" name="Shape 1"/>
          <p:cNvSpPr/>
          <p:nvPr/>
        </p:nvSpPr>
        <p:spPr>
          <a:xfrm>
            <a:off x="745450" y="2679740"/>
            <a:ext cx="3720108" cy="2227659"/>
          </a:xfrm>
          <a:prstGeom prst="roundRect">
            <a:avLst>
              <a:gd name="adj" fmla="val 4016"/>
            </a:avLst>
          </a:prstGeom>
          <a:solidFill>
            <a:srgbClr val="542C49"/>
          </a:solidFill>
          <a:ln w="7620">
            <a:solidFill>
              <a:srgbClr val="6D4562"/>
            </a:solidFill>
            <a:prstDash val="solid"/>
          </a:ln>
        </p:spPr>
      </p:sp>
      <p:sp>
        <p:nvSpPr>
          <p:cNvPr id="5" name="Text 2"/>
          <p:cNvSpPr/>
          <p:nvPr/>
        </p:nvSpPr>
        <p:spPr>
          <a:xfrm>
            <a:off x="965954" y="2900243"/>
            <a:ext cx="2377678" cy="295870"/>
          </a:xfrm>
          <a:prstGeom prst="rect">
            <a:avLst/>
          </a:prstGeom>
          <a:noFill/>
        </p:spPr>
        <p:txBody>
          <a:bodyPr wrap="none" lIns="0" tIns="0" rIns="0" bIns="0" rtlCol="0" anchor="t"/>
          <a:lstStyle/>
          <a:p>
            <a:pPr marL="0" indent="0">
              <a:lnSpc>
                <a:spcPts val="2300"/>
              </a:lnSpc>
              <a:buNone/>
            </a:pPr>
            <a:r>
              <a:rPr lang="en-US" sz="185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Breast Cancer Types</a:t>
            </a:r>
            <a:endParaRPr lang="en-US" sz="1850" dirty="0"/>
          </a:p>
        </p:txBody>
      </p:sp>
      <p:sp>
        <p:nvSpPr>
          <p:cNvPr id="6" name="Text 3"/>
          <p:cNvSpPr/>
          <p:nvPr/>
        </p:nvSpPr>
        <p:spPr>
          <a:xfrm>
            <a:off x="965954" y="3323868"/>
            <a:ext cx="3279100" cy="1363028"/>
          </a:xfrm>
          <a:prstGeom prst="rect">
            <a:avLst/>
          </a:prstGeom>
          <a:noFill/>
        </p:spPr>
        <p:txBody>
          <a:bodyPr wrap="square" lIns="0" tIns="0" rIns="0" bIns="0" rtlCol="0" anchor="t"/>
          <a:lstStyle/>
          <a:p>
            <a:pPr marL="0" indent="0">
              <a:lnSpc>
                <a:spcPts val="2650"/>
              </a:lnSpc>
              <a:buNone/>
            </a:pPr>
            <a:r>
              <a:rPr lang="en-US" sz="16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Breast cancer can be classified as either ductal carcinoma or lobular carcinoma, based on the origin of the cancer cells.</a:t>
            </a:r>
            <a:endParaRPr lang="en-US" sz="1650" dirty="0"/>
          </a:p>
        </p:txBody>
      </p:sp>
      <p:sp>
        <p:nvSpPr>
          <p:cNvPr id="7" name="Shape 4"/>
          <p:cNvSpPr/>
          <p:nvPr/>
        </p:nvSpPr>
        <p:spPr>
          <a:xfrm>
            <a:off x="4678442" y="2679740"/>
            <a:ext cx="3720108" cy="2227659"/>
          </a:xfrm>
          <a:prstGeom prst="roundRect">
            <a:avLst>
              <a:gd name="adj" fmla="val 4016"/>
            </a:avLst>
          </a:prstGeom>
          <a:solidFill>
            <a:srgbClr val="542C49"/>
          </a:solidFill>
          <a:ln w="7620">
            <a:solidFill>
              <a:srgbClr val="6D4562"/>
            </a:solidFill>
            <a:prstDash val="solid"/>
          </a:ln>
        </p:spPr>
      </p:sp>
      <p:sp>
        <p:nvSpPr>
          <p:cNvPr id="8" name="Text 5"/>
          <p:cNvSpPr/>
          <p:nvPr/>
        </p:nvSpPr>
        <p:spPr>
          <a:xfrm>
            <a:off x="4898946" y="2900243"/>
            <a:ext cx="2797373" cy="295870"/>
          </a:xfrm>
          <a:prstGeom prst="rect">
            <a:avLst/>
          </a:prstGeom>
          <a:noFill/>
        </p:spPr>
        <p:txBody>
          <a:bodyPr wrap="none" lIns="0" tIns="0" rIns="0" bIns="0" rtlCol="0" anchor="t"/>
          <a:lstStyle/>
          <a:p>
            <a:pPr marL="0" indent="0">
              <a:lnSpc>
                <a:spcPts val="2300"/>
              </a:lnSpc>
              <a:buNone/>
            </a:pPr>
            <a:r>
              <a:rPr lang="en-US" sz="185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Stages of Breast Cancer</a:t>
            </a:r>
            <a:endParaRPr lang="en-US" sz="1850" dirty="0"/>
          </a:p>
        </p:txBody>
      </p:sp>
      <p:sp>
        <p:nvSpPr>
          <p:cNvPr id="9" name="Text 6"/>
          <p:cNvSpPr/>
          <p:nvPr/>
        </p:nvSpPr>
        <p:spPr>
          <a:xfrm>
            <a:off x="4898946" y="3323868"/>
            <a:ext cx="3279100" cy="1022271"/>
          </a:xfrm>
          <a:prstGeom prst="rect">
            <a:avLst/>
          </a:prstGeom>
          <a:noFill/>
        </p:spPr>
        <p:txBody>
          <a:bodyPr wrap="square" lIns="0" tIns="0" rIns="0" bIns="0" rtlCol="0" anchor="t"/>
          <a:lstStyle/>
          <a:p>
            <a:pPr marL="0" indent="0">
              <a:lnSpc>
                <a:spcPts val="2650"/>
              </a:lnSpc>
              <a:buNone/>
            </a:pPr>
            <a:r>
              <a:rPr lang="en-US" sz="16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Breast cancer is staged from 0 to IV, with stage 0 being non-invasive and stage IV being the most advanced.</a:t>
            </a:r>
            <a:endParaRPr lang="en-US" sz="1650" dirty="0"/>
          </a:p>
        </p:txBody>
      </p:sp>
      <p:sp>
        <p:nvSpPr>
          <p:cNvPr id="10" name="Shape 7"/>
          <p:cNvSpPr/>
          <p:nvPr/>
        </p:nvSpPr>
        <p:spPr>
          <a:xfrm>
            <a:off x="745450" y="5120283"/>
            <a:ext cx="3720108" cy="2523530"/>
          </a:xfrm>
          <a:prstGeom prst="roundRect">
            <a:avLst>
              <a:gd name="adj" fmla="val 3545"/>
            </a:avLst>
          </a:prstGeom>
          <a:solidFill>
            <a:srgbClr val="542C49"/>
          </a:solidFill>
          <a:ln w="7620">
            <a:solidFill>
              <a:srgbClr val="6D4562"/>
            </a:solidFill>
            <a:prstDash val="solid"/>
          </a:ln>
        </p:spPr>
      </p:sp>
      <p:sp>
        <p:nvSpPr>
          <p:cNvPr id="11" name="Text 8"/>
          <p:cNvSpPr/>
          <p:nvPr/>
        </p:nvSpPr>
        <p:spPr>
          <a:xfrm>
            <a:off x="965954" y="5340787"/>
            <a:ext cx="3279100" cy="591741"/>
          </a:xfrm>
          <a:prstGeom prst="rect">
            <a:avLst/>
          </a:prstGeom>
          <a:noFill/>
        </p:spPr>
        <p:txBody>
          <a:bodyPr wrap="square" lIns="0" tIns="0" rIns="0" bIns="0" rtlCol="0" anchor="t"/>
          <a:lstStyle/>
          <a:p>
            <a:pPr marL="0" indent="0">
              <a:lnSpc>
                <a:spcPts val="2300"/>
              </a:lnSpc>
              <a:buNone/>
            </a:pPr>
            <a:r>
              <a:rPr lang="en-US" sz="185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Importance of Early Detection</a:t>
            </a:r>
            <a:endParaRPr lang="en-US" sz="1850" dirty="0"/>
          </a:p>
        </p:txBody>
      </p:sp>
      <p:sp>
        <p:nvSpPr>
          <p:cNvPr id="12" name="Text 9"/>
          <p:cNvSpPr/>
          <p:nvPr/>
        </p:nvSpPr>
        <p:spPr>
          <a:xfrm>
            <a:off x="965954" y="6060281"/>
            <a:ext cx="3279100" cy="1363028"/>
          </a:xfrm>
          <a:prstGeom prst="rect">
            <a:avLst/>
          </a:prstGeom>
          <a:noFill/>
        </p:spPr>
        <p:txBody>
          <a:bodyPr wrap="square" lIns="0" tIns="0" rIns="0" bIns="0" rtlCol="0" anchor="t"/>
          <a:lstStyle/>
          <a:p>
            <a:pPr marL="0" indent="0">
              <a:lnSpc>
                <a:spcPts val="2650"/>
              </a:lnSpc>
              <a:buNone/>
            </a:pPr>
            <a:r>
              <a:rPr lang="en-US" sz="16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Early detection allows for more effective treatment options and significantly improves the chances of survival.</a:t>
            </a:r>
            <a:endParaRPr lang="en-US" sz="1650" dirty="0"/>
          </a:p>
        </p:txBody>
      </p:sp>
      <p:sp>
        <p:nvSpPr>
          <p:cNvPr id="13" name="Shape 10"/>
          <p:cNvSpPr/>
          <p:nvPr/>
        </p:nvSpPr>
        <p:spPr>
          <a:xfrm>
            <a:off x="4678442" y="5120283"/>
            <a:ext cx="3720108" cy="2523530"/>
          </a:xfrm>
          <a:prstGeom prst="roundRect">
            <a:avLst>
              <a:gd name="adj" fmla="val 3545"/>
            </a:avLst>
          </a:prstGeom>
          <a:solidFill>
            <a:srgbClr val="542C49"/>
          </a:solidFill>
          <a:ln w="7620">
            <a:solidFill>
              <a:srgbClr val="6D4562"/>
            </a:solidFill>
            <a:prstDash val="solid"/>
          </a:ln>
        </p:spPr>
      </p:sp>
      <p:sp>
        <p:nvSpPr>
          <p:cNvPr id="14" name="Text 11"/>
          <p:cNvSpPr/>
          <p:nvPr/>
        </p:nvSpPr>
        <p:spPr>
          <a:xfrm>
            <a:off x="4898946" y="5340787"/>
            <a:ext cx="2366486" cy="295870"/>
          </a:xfrm>
          <a:prstGeom prst="rect">
            <a:avLst/>
          </a:prstGeom>
          <a:noFill/>
        </p:spPr>
        <p:txBody>
          <a:bodyPr wrap="none" lIns="0" tIns="0" rIns="0" bIns="0" rtlCol="0" anchor="t"/>
          <a:lstStyle/>
          <a:p>
            <a:pPr marL="0" indent="0">
              <a:lnSpc>
                <a:spcPts val="2300"/>
              </a:lnSpc>
              <a:buNone/>
            </a:pPr>
            <a:r>
              <a:rPr lang="en-US" sz="185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Regular Screening</a:t>
            </a:r>
            <a:endParaRPr lang="en-US" sz="1850" dirty="0"/>
          </a:p>
        </p:txBody>
      </p:sp>
      <p:sp>
        <p:nvSpPr>
          <p:cNvPr id="15" name="Text 12"/>
          <p:cNvSpPr/>
          <p:nvPr/>
        </p:nvSpPr>
        <p:spPr>
          <a:xfrm>
            <a:off x="4898946" y="5764411"/>
            <a:ext cx="3279100" cy="1022271"/>
          </a:xfrm>
          <a:prstGeom prst="rect">
            <a:avLst/>
          </a:prstGeom>
          <a:noFill/>
        </p:spPr>
        <p:txBody>
          <a:bodyPr wrap="square" lIns="0" tIns="0" rIns="0" bIns="0" rtlCol="0" anchor="t"/>
          <a:lstStyle/>
          <a:p>
            <a:pPr marL="0" indent="0">
              <a:lnSpc>
                <a:spcPts val="2650"/>
              </a:lnSpc>
              <a:buNone/>
            </a:pPr>
            <a:r>
              <a:rPr lang="en-US" sz="165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Mammograms, clinical breast exams, and self-examinations are crucial for the early detection of breast cancer.</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3753" y="599242"/>
            <a:ext cx="7689294" cy="1154430"/>
          </a:xfrm>
          <a:prstGeom prst="rect">
            <a:avLst/>
          </a:prstGeom>
          <a:noFill/>
        </p:spPr>
        <p:txBody>
          <a:bodyPr wrap="square" lIns="0" tIns="0" rIns="0" bIns="0" rtlCol="0" anchor="t"/>
          <a:lstStyle/>
          <a:p>
            <a:pPr marL="0" indent="0">
              <a:lnSpc>
                <a:spcPts val="4500"/>
              </a:lnSpc>
              <a:buNone/>
            </a:pPr>
            <a:r>
              <a:rPr lang="en-US" sz="3600" dirty="0">
                <a:solidFill>
                  <a:srgbClr val="C6BFEE"/>
                </a:solidFill>
                <a:latin typeface="Prompt Medium" panose="00000600000000000000" pitchFamily="34" charset="0"/>
                <a:ea typeface="Prompt Medium" panose="00000600000000000000" pitchFamily="34" charset="-122"/>
                <a:cs typeface="Prompt Medium" panose="00000600000000000000" pitchFamily="34" charset="-120"/>
              </a:rPr>
              <a:t>Machine Learning in Healthcare for Early Detection</a:t>
            </a:r>
            <a:endParaRPr lang="en-US" sz="3600" dirty="0"/>
          </a:p>
        </p:txBody>
      </p:sp>
      <p:pic>
        <p:nvPicPr>
          <p:cNvPr id="4" name="Image 1" descr="preencoded.png"/>
          <p:cNvPicPr>
            <a:picLocks noChangeAspect="1"/>
          </p:cNvPicPr>
          <p:nvPr/>
        </p:nvPicPr>
        <p:blipFill>
          <a:blip r:embed="rId2"/>
          <a:stretch>
            <a:fillRect/>
          </a:stretch>
        </p:blipFill>
        <p:spPr>
          <a:xfrm>
            <a:off x="6213753" y="2065377"/>
            <a:ext cx="519470" cy="519470"/>
          </a:xfrm>
          <a:prstGeom prst="rect">
            <a:avLst/>
          </a:prstGeom>
        </p:spPr>
      </p:pic>
      <p:sp>
        <p:nvSpPr>
          <p:cNvPr id="5" name="Text 1"/>
          <p:cNvSpPr/>
          <p:nvPr/>
        </p:nvSpPr>
        <p:spPr>
          <a:xfrm>
            <a:off x="6213753" y="2792611"/>
            <a:ext cx="2309217" cy="288727"/>
          </a:xfrm>
          <a:prstGeom prst="rect">
            <a:avLst/>
          </a:prstGeom>
          <a:noFill/>
        </p:spPr>
        <p:txBody>
          <a:bodyPr wrap="none" lIns="0" tIns="0" rIns="0" bIns="0" rtlCol="0" anchor="t"/>
          <a:lstStyle/>
          <a:p>
            <a:pPr marL="0" indent="0" algn="l">
              <a:lnSpc>
                <a:spcPts val="2250"/>
              </a:lnSpc>
              <a:buNone/>
            </a:pPr>
            <a:r>
              <a:rPr lang="en-US" sz="180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Data-Driven Insights</a:t>
            </a:r>
            <a:endParaRPr lang="en-US" sz="1800" dirty="0"/>
          </a:p>
        </p:txBody>
      </p:sp>
      <p:sp>
        <p:nvSpPr>
          <p:cNvPr id="6" name="Text 2"/>
          <p:cNvSpPr/>
          <p:nvPr/>
        </p:nvSpPr>
        <p:spPr>
          <a:xfrm>
            <a:off x="6213753" y="3205996"/>
            <a:ext cx="3688794" cy="1330166"/>
          </a:xfrm>
          <a:prstGeom prst="rect">
            <a:avLst/>
          </a:prstGeom>
          <a:noFill/>
        </p:spPr>
        <p:txBody>
          <a:bodyPr wrap="square" lIns="0" tIns="0" rIns="0" bIns="0" rtlCol="0" anchor="t"/>
          <a:lstStyle/>
          <a:p>
            <a:pPr marL="0" indent="0" algn="l">
              <a:lnSpc>
                <a:spcPts val="2600"/>
              </a:lnSpc>
              <a:buNone/>
            </a:pPr>
            <a:r>
              <a:rPr lang="en-US" sz="16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Machine learning algorithms can analyze vast amounts of medical data to identify patterns and anomalies that might indicate breast cancer.</a:t>
            </a:r>
            <a:endParaRPr lang="en-US" sz="1600" dirty="0"/>
          </a:p>
        </p:txBody>
      </p:sp>
      <p:pic>
        <p:nvPicPr>
          <p:cNvPr id="7" name="Image 2" descr="preencoded.png"/>
          <p:cNvPicPr>
            <a:picLocks noChangeAspect="1"/>
          </p:cNvPicPr>
          <p:nvPr/>
        </p:nvPicPr>
        <p:blipFill>
          <a:blip r:embed="rId3"/>
          <a:stretch>
            <a:fillRect/>
          </a:stretch>
        </p:blipFill>
        <p:spPr>
          <a:xfrm>
            <a:off x="10214253" y="2065377"/>
            <a:ext cx="519470" cy="519470"/>
          </a:xfrm>
          <a:prstGeom prst="rect">
            <a:avLst/>
          </a:prstGeom>
        </p:spPr>
      </p:pic>
      <p:sp>
        <p:nvSpPr>
          <p:cNvPr id="8" name="Text 3"/>
          <p:cNvSpPr/>
          <p:nvPr/>
        </p:nvSpPr>
        <p:spPr>
          <a:xfrm>
            <a:off x="10214253" y="2792611"/>
            <a:ext cx="2418755" cy="288727"/>
          </a:xfrm>
          <a:prstGeom prst="rect">
            <a:avLst/>
          </a:prstGeom>
          <a:noFill/>
        </p:spPr>
        <p:txBody>
          <a:bodyPr wrap="none" lIns="0" tIns="0" rIns="0" bIns="0" rtlCol="0" anchor="t"/>
          <a:lstStyle/>
          <a:p>
            <a:pPr marL="0" indent="0" algn="l">
              <a:lnSpc>
                <a:spcPts val="2250"/>
              </a:lnSpc>
              <a:buNone/>
            </a:pPr>
            <a:r>
              <a:rPr lang="en-US" sz="180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Automated Diagnosis</a:t>
            </a:r>
            <a:endParaRPr lang="en-US" sz="1800" dirty="0"/>
          </a:p>
        </p:txBody>
      </p:sp>
      <p:sp>
        <p:nvSpPr>
          <p:cNvPr id="9" name="Text 4"/>
          <p:cNvSpPr/>
          <p:nvPr/>
        </p:nvSpPr>
        <p:spPr>
          <a:xfrm>
            <a:off x="10214253" y="3205996"/>
            <a:ext cx="3688794" cy="1330166"/>
          </a:xfrm>
          <a:prstGeom prst="rect">
            <a:avLst/>
          </a:prstGeom>
          <a:noFill/>
        </p:spPr>
        <p:txBody>
          <a:bodyPr wrap="square" lIns="0" tIns="0" rIns="0" bIns="0" rtlCol="0" anchor="t"/>
          <a:lstStyle/>
          <a:p>
            <a:pPr marL="0" indent="0" algn="l">
              <a:lnSpc>
                <a:spcPts val="2600"/>
              </a:lnSpc>
              <a:buNone/>
            </a:pPr>
            <a:r>
              <a:rPr lang="en-US" sz="16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ML-powered systems can assist medical professionals in interpreting diagnostic tests, such as mammograms, with greater accuracy and speed.</a:t>
            </a:r>
            <a:endParaRPr lang="en-US" sz="1600" dirty="0"/>
          </a:p>
        </p:txBody>
      </p:sp>
      <p:pic>
        <p:nvPicPr>
          <p:cNvPr id="10" name="Image 3" descr="preencoded.png"/>
          <p:cNvPicPr>
            <a:picLocks noChangeAspect="1"/>
          </p:cNvPicPr>
          <p:nvPr/>
        </p:nvPicPr>
        <p:blipFill>
          <a:blip r:embed="rId4"/>
          <a:stretch>
            <a:fillRect/>
          </a:stretch>
        </p:blipFill>
        <p:spPr>
          <a:xfrm>
            <a:off x="6213753" y="5159573"/>
            <a:ext cx="519470" cy="519470"/>
          </a:xfrm>
          <a:prstGeom prst="rect">
            <a:avLst/>
          </a:prstGeom>
        </p:spPr>
      </p:pic>
      <p:sp>
        <p:nvSpPr>
          <p:cNvPr id="11" name="Text 5"/>
          <p:cNvSpPr/>
          <p:nvPr/>
        </p:nvSpPr>
        <p:spPr>
          <a:xfrm>
            <a:off x="6213753" y="5886807"/>
            <a:ext cx="2309217" cy="288727"/>
          </a:xfrm>
          <a:prstGeom prst="rect">
            <a:avLst/>
          </a:prstGeom>
          <a:noFill/>
        </p:spPr>
        <p:txBody>
          <a:bodyPr wrap="none" lIns="0" tIns="0" rIns="0" bIns="0" rtlCol="0" anchor="t"/>
          <a:lstStyle/>
          <a:p>
            <a:pPr marL="0" indent="0" algn="l">
              <a:lnSpc>
                <a:spcPts val="2250"/>
              </a:lnSpc>
              <a:buNone/>
            </a:pPr>
            <a:r>
              <a:rPr lang="en-US" sz="180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Predictive Analytics</a:t>
            </a:r>
            <a:endParaRPr lang="en-US" sz="1800" dirty="0"/>
          </a:p>
        </p:txBody>
      </p:sp>
      <p:sp>
        <p:nvSpPr>
          <p:cNvPr id="12" name="Text 6"/>
          <p:cNvSpPr/>
          <p:nvPr/>
        </p:nvSpPr>
        <p:spPr>
          <a:xfrm>
            <a:off x="6213753" y="6300192"/>
            <a:ext cx="3688794" cy="1330166"/>
          </a:xfrm>
          <a:prstGeom prst="rect">
            <a:avLst/>
          </a:prstGeom>
          <a:noFill/>
        </p:spPr>
        <p:txBody>
          <a:bodyPr wrap="square" lIns="0" tIns="0" rIns="0" bIns="0" rtlCol="0" anchor="t"/>
          <a:lstStyle/>
          <a:p>
            <a:pPr marL="0" indent="0" algn="l">
              <a:lnSpc>
                <a:spcPts val="2600"/>
              </a:lnSpc>
              <a:buNone/>
            </a:pPr>
            <a:r>
              <a:rPr lang="en-US" sz="16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Machine learning models can help predict the risk of developing breast cancer, enabling proactive screening and early intervention.</a:t>
            </a:r>
            <a:endParaRPr lang="en-US" sz="1600" dirty="0"/>
          </a:p>
        </p:txBody>
      </p:sp>
      <p:pic>
        <p:nvPicPr>
          <p:cNvPr id="13" name="Image 4" descr="preencoded.png"/>
          <p:cNvPicPr>
            <a:picLocks noChangeAspect="1"/>
          </p:cNvPicPr>
          <p:nvPr/>
        </p:nvPicPr>
        <p:blipFill>
          <a:blip r:embed="rId5"/>
          <a:stretch>
            <a:fillRect/>
          </a:stretch>
        </p:blipFill>
        <p:spPr>
          <a:xfrm>
            <a:off x="10214253" y="5159573"/>
            <a:ext cx="519470" cy="519470"/>
          </a:xfrm>
          <a:prstGeom prst="rect">
            <a:avLst/>
          </a:prstGeom>
        </p:spPr>
      </p:pic>
      <p:sp>
        <p:nvSpPr>
          <p:cNvPr id="14" name="Text 7"/>
          <p:cNvSpPr/>
          <p:nvPr/>
        </p:nvSpPr>
        <p:spPr>
          <a:xfrm>
            <a:off x="10214253" y="5886807"/>
            <a:ext cx="2309217" cy="288727"/>
          </a:xfrm>
          <a:prstGeom prst="rect">
            <a:avLst/>
          </a:prstGeom>
          <a:noFill/>
        </p:spPr>
        <p:txBody>
          <a:bodyPr wrap="none" lIns="0" tIns="0" rIns="0" bIns="0" rtlCol="0" anchor="t"/>
          <a:lstStyle/>
          <a:p>
            <a:pPr marL="0" indent="0" algn="l">
              <a:lnSpc>
                <a:spcPts val="2250"/>
              </a:lnSpc>
              <a:buNone/>
            </a:pPr>
            <a:r>
              <a:rPr lang="en-US" sz="1800" dirty="0">
                <a:solidFill>
                  <a:srgbClr val="DAD8E9"/>
                </a:solidFill>
                <a:latin typeface="Prompt Medium" panose="00000600000000000000" pitchFamily="34" charset="0"/>
                <a:ea typeface="Prompt Medium" panose="00000600000000000000" pitchFamily="34" charset="-122"/>
                <a:cs typeface="Prompt Medium" panose="00000600000000000000" pitchFamily="34" charset="-120"/>
              </a:rPr>
              <a:t>Remote Monitoring</a:t>
            </a:r>
            <a:endParaRPr lang="en-US" sz="1800" dirty="0"/>
          </a:p>
        </p:txBody>
      </p:sp>
      <p:sp>
        <p:nvSpPr>
          <p:cNvPr id="15" name="Text 8"/>
          <p:cNvSpPr/>
          <p:nvPr/>
        </p:nvSpPr>
        <p:spPr>
          <a:xfrm>
            <a:off x="10214253" y="6300192"/>
            <a:ext cx="3688794" cy="1330166"/>
          </a:xfrm>
          <a:prstGeom prst="rect">
            <a:avLst/>
          </a:prstGeom>
          <a:noFill/>
        </p:spPr>
        <p:txBody>
          <a:bodyPr wrap="square" lIns="0" tIns="0" rIns="0" bIns="0" rtlCol="0" anchor="t"/>
          <a:lstStyle/>
          <a:p>
            <a:pPr marL="0" indent="0" algn="l">
              <a:lnSpc>
                <a:spcPts val="2600"/>
              </a:lnSpc>
              <a:buNone/>
            </a:pPr>
            <a:r>
              <a:rPr lang="en-US" sz="1600" dirty="0">
                <a:solidFill>
                  <a:srgbClr val="DAD8E9"/>
                </a:solidFill>
                <a:latin typeface="Mukta Light" panose="020B0000000000000000" pitchFamily="34" charset="0"/>
                <a:ea typeface="Mukta Light" panose="020B0000000000000000" pitchFamily="34" charset="-122"/>
                <a:cs typeface="Mukta Light" panose="020B0000000000000000" pitchFamily="34" charset="-120"/>
              </a:rPr>
              <a:t>Telemedicine and connected devices powered by ML can facilitate remote monitoring and early detection of breast cancer.</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2794</Words>
  <Application>WPS Presentation</Application>
  <PresentationFormat>Custom</PresentationFormat>
  <Paragraphs>61</Paragraphs>
  <Slides>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vt:i4>
      </vt:variant>
    </vt:vector>
  </HeadingPairs>
  <TitlesOfParts>
    <vt:vector size="18" baseType="lpstr">
      <vt:lpstr>Arial</vt:lpstr>
      <vt:lpstr>SimSun</vt:lpstr>
      <vt:lpstr>Wingdings</vt:lpstr>
      <vt:lpstr>Prompt Medium</vt:lpstr>
      <vt:lpstr>Prompt Medium</vt:lpstr>
      <vt:lpstr>Prompt Medium</vt:lpstr>
      <vt:lpstr>Mukta Light</vt:lpstr>
      <vt:lpstr>Mukta Light</vt:lpstr>
      <vt:lpstr>Mukta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Priyanka D</cp:lastModifiedBy>
  <cp:revision>3</cp:revision>
  <dcterms:created xsi:type="dcterms:W3CDTF">2024-10-24T10:26:00Z</dcterms:created>
  <dcterms:modified xsi:type="dcterms:W3CDTF">2024-10-28T14:46:56Z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679D8878B163465CA9A41C701135917A_12</vt:lpwstr>
  </property>
  <property fmtid="{D5CDD505-2E9C-101B-9397-08002B2CF9AE}" pid="3" name="KSOProductBuildVer">
    <vt:lpwstr>1033-12.2.0.18165</vt:lpwstr>
  </property>
</Properties>
</file>